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sv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8B75F-47D8-4625-9E0A-6F0F36EB9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B584DA-21E0-4927-8E84-8C18A315FE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94D13-B192-4FC2-A7BB-C7AB1B28E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B0730-EE52-4BEA-A3C4-813F2075A667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E18F65-AF0F-4F22-AA1E-FB80661CA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D59AB4-6E94-48BD-BDCE-83DD555A5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2D623-5656-4551-ADCB-15532927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909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79A54-BFAE-4B43-AEEE-D9E19A85F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277E9E-FBC6-4978-9F4B-2F3FDA7D76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C0CDB-EE23-4DE1-BBB8-F5A607F85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B0730-EE52-4BEA-A3C4-813F2075A667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A656CB-289A-4494-9EE8-A6EEBC459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EBD07-3528-4AC9-ABBE-43AF1CD82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2D623-5656-4551-ADCB-15532927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782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98F11C-0155-47FC-84E4-63B7A2238F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EC6DD3-5ADE-4A17-8451-257B6AA42A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679778-B5CB-4A2E-B6BA-9EDDE3245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B0730-EE52-4BEA-A3C4-813F2075A667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212FA-03A2-48F4-85AF-E18D9D3AD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9B33A6-0655-4D0C-BA45-BB1491579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2D623-5656-4551-ADCB-15532927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995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FC8D8-D665-4687-A404-F8BD3DBBC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BEBD6C-4867-4EF1-9A21-5292E37005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7B062-16CB-47CD-B023-E99FF4B60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B0730-EE52-4BEA-A3C4-813F2075A667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E1B27-A9DD-450C-9836-B7D73FF4C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849B8-F77F-444A-8E85-33541975C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2D623-5656-4551-ADCB-15532927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187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8967E-6963-4727-9432-5CE6EB1D5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9F2D0-323F-439B-A934-E906E7C31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29B5ED-25FA-4F11-95CA-846B5969D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B0730-EE52-4BEA-A3C4-813F2075A667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E54009-8390-4969-8183-D8090B1D8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9C51FA-383A-473B-8047-A5AC6A619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2D623-5656-4551-ADCB-15532927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174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5CA7B-DB01-42CE-BFEE-3480C04E1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E6046-B706-4A57-9635-7D869E9A25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E81EB-B4E3-49C6-A483-824AF54F24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940A4E-1D24-4804-BFB1-698DB2DC4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B0730-EE52-4BEA-A3C4-813F2075A667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686E72-BE24-43AF-ADDD-80743935A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95779F-A7F0-430D-8BFC-0F1E22FDF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2D623-5656-4551-ADCB-15532927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829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22EF4-FC75-40B4-A4E6-9862AB283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BD6410-0695-41D4-8A62-80709C669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97F424-9136-479D-B056-8F2474CFD1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131576-A46E-4A8B-BEFE-CDF0A9CAAD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EDAE84-541E-4164-BADE-C33DB89E85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CFBBC7-084D-4194-A8CB-B10DB7688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B0730-EE52-4BEA-A3C4-813F2075A667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12D772-5C75-4E2C-BEE0-4CCC49627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65079E-00C3-4923-9FC1-436427B95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2D623-5656-4551-ADCB-15532927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475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3746-932B-47F4-AF65-78FE98FEB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D2A847-63CD-41C2-A503-59E52D6F0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B0730-EE52-4BEA-A3C4-813F2075A667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A93BF-85CD-4D53-A135-CBC21830E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B49611-3C5F-47F3-B3BC-3FACEA0E5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2D623-5656-4551-ADCB-15532927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292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906819-66B3-4250-8B8B-98FFBC9A5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B0730-EE52-4BEA-A3C4-813F2075A667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5B1342-E1F4-4520-BEA1-46D61045B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9E806A-1350-4201-9FA5-930C3A99C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2D623-5656-4551-ADCB-15532927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644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D1ACE-2AD7-4BD3-8D90-47900E4E6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037953-5817-4A5F-9E45-CAC55714C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F7CC23-A596-4E75-BAFB-055003162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E17D5-18D4-4508-A48F-C30E57EEB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B0730-EE52-4BEA-A3C4-813F2075A667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CC7D2B-8BA8-4F75-8A8B-1D0926807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602A2A-5D09-4EB2-901D-531052E32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2D623-5656-4551-ADCB-15532927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910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4D53A-0750-4B30-A504-70B704389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8D2C2E-32FA-48CD-B2AE-05D2032718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565EFA-83D6-4EA2-B2BF-C49BF668D5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367084-29A9-4D70-8593-C8442216D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B0730-EE52-4BEA-A3C4-813F2075A667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33E2B9-9447-4C44-BA0C-3E311C286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6B4FEF-3868-41BA-8DDC-AE8B1BC3E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2D623-5656-4551-ADCB-15532927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822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9BF888-AD0F-4049-9E16-ACEB96362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3AED8C-0BED-451D-BF48-470E168B10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9BF5A-DE5B-4D25-839E-515E450D5F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3B0730-EE52-4BEA-A3C4-813F2075A667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4BA44D-8C98-4DB7-986A-F0F7DEB213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F6698-2110-491B-B806-EE06F1EA66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92D623-5656-4551-ADCB-155329275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039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igitalfortresslk.wordpress.com/2018/03/22/common-attack-types-on-switches/" TargetMode="External"/><Relationship Id="rId2" Type="http://schemas.openxmlformats.org/officeDocument/2006/relationships/hyperlink" Target="https://www.cisco.com/c/dam/en_us/training-events/le31/le46/cln/promo/share_the_wealth_contest/finalists/Hany_EL_Mokadem_Switch_Attacks_and_Countermeasures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cisco.com/c/en/us/solutions/small-business/resource-center/networking/network-switch-how.html" TargetMode="External"/><Relationship Id="rId4" Type="http://schemas.openxmlformats.org/officeDocument/2006/relationships/hyperlink" Target="https://www.cloudflare.com/learning/network-layer/what-is-a-network-switch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A group of toothbrushes&#10;&#10;Description automatically generated with low confidence">
            <a:extLst>
              <a:ext uri="{FF2B5EF4-FFF2-40B4-BE49-F238E27FC236}">
                <a16:creationId xmlns:a16="http://schemas.microsoft.com/office/drawing/2014/main" id="{8C5FA0B8-7C5D-40F0-BA0A-DB841E9C2E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1" r="1" b="184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2C80B1-5EC8-4C9E-8A4B-89210B84A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Network Switching Security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7B5ABB-1771-4D6D-9E04-9818AE33A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By: Cody Murrer</a:t>
            </a:r>
          </a:p>
        </p:txBody>
      </p:sp>
    </p:spTree>
    <p:extLst>
      <p:ext uri="{BB962C8B-B14F-4D97-AF65-F5344CB8AC3E}">
        <p14:creationId xmlns:p14="http://schemas.microsoft.com/office/powerpoint/2010/main" val="2839019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4CE6B4-CEEA-413F-ACE2-4CBF861F8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516804"/>
            <a:ext cx="6594189" cy="162521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MAC Spoofing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6D30126-6314-4A93-B27E-5C66CF78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9184" y="2432305"/>
            <a:ext cx="7056669" cy="4102852"/>
          </a:xfrm>
          <a:prstGeom prst="rect">
            <a:avLst/>
          </a:prstGeom>
          <a:solidFill>
            <a:srgbClr val="7F7F7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8CCAE9D0-F5AA-4021-A259-7931719F4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331" y="2660287"/>
            <a:ext cx="5504736" cy="364688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40897-130A-497D-BC06-4780FCD22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MAC Spoofing can circumvent the methods used to prevent flooding.</a:t>
            </a:r>
          </a:p>
          <a:p>
            <a:r>
              <a:rPr lang="en-US" sz="2000">
                <a:solidFill>
                  <a:srgbClr val="FFFFFF"/>
                </a:solidFill>
              </a:rPr>
              <a:t>The attacker sniffs the network for valid MAC Addresses and attempts to act as one of the trusted addresses.</a:t>
            </a:r>
          </a:p>
          <a:p>
            <a:r>
              <a:rPr lang="en-US" sz="2000">
                <a:solidFill>
                  <a:srgbClr val="FFFFFF"/>
                </a:solidFill>
              </a:rPr>
              <a:t>The attacker presents itself as the default gateway and copies all the data forwarded to the default gateway without being detected.</a:t>
            </a:r>
          </a:p>
        </p:txBody>
      </p:sp>
    </p:spTree>
    <p:extLst>
      <p:ext uri="{BB962C8B-B14F-4D97-AF65-F5344CB8AC3E}">
        <p14:creationId xmlns:p14="http://schemas.microsoft.com/office/powerpoint/2010/main" val="2424982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91C89B-4926-45DB-9D86-7883F9F6E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US" sz="3800">
                <a:solidFill>
                  <a:srgbClr val="FFFFFF"/>
                </a:solidFill>
              </a:rPr>
              <a:t>MAC Spoofing Prevention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621BF-24DD-4A98-9D4B-AE92F542A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US" sz="2600"/>
              <a:t>There are a few ways to prevent MAC Spoofing</a:t>
            </a:r>
          </a:p>
          <a:p>
            <a:pPr lvl="1"/>
            <a:r>
              <a:rPr lang="en-US" sz="2600"/>
              <a:t>Enable port security however manually adding MAC addresses on every port is too great of a task.</a:t>
            </a:r>
          </a:p>
          <a:p>
            <a:pPr lvl="1"/>
            <a:r>
              <a:rPr lang="en-US" sz="2600"/>
              <a:t>Another solution is to use private VLANS to help mitigate these types of network attacks because it restricts communications between systems on the same IP subnet.</a:t>
            </a:r>
          </a:p>
        </p:txBody>
      </p:sp>
    </p:spTree>
    <p:extLst>
      <p:ext uri="{BB962C8B-B14F-4D97-AF65-F5344CB8AC3E}">
        <p14:creationId xmlns:p14="http://schemas.microsoft.com/office/powerpoint/2010/main" val="25726695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38BFE8-40EA-4235-849B-F2D99388E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516804"/>
            <a:ext cx="6594189" cy="162521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DHCP Server Spoofing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6D30126-6314-4A93-B27E-5C66CF78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9184" y="2432305"/>
            <a:ext cx="7056669" cy="4102852"/>
          </a:xfrm>
          <a:prstGeom prst="rect">
            <a:avLst/>
          </a:prstGeom>
          <a:solidFill>
            <a:srgbClr val="7F7F7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DHCP Spoofing - Latest Hacking News">
            <a:extLst>
              <a:ext uri="{FF2B5EF4-FFF2-40B4-BE49-F238E27FC236}">
                <a16:creationId xmlns:a16="http://schemas.microsoft.com/office/drawing/2014/main" id="{A9E08BE9-50FE-4BE6-B2F3-EDBE05BB6D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7626" y="2660287"/>
            <a:ext cx="6078145" cy="3646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FC9A-EAC7-4FD1-8952-9618591091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With DHCP snooping the attacker sniffs the network and listens for DHCP requests and answers them.</a:t>
            </a:r>
          </a:p>
          <a:p>
            <a:r>
              <a:rPr lang="en-US" sz="2000">
                <a:solidFill>
                  <a:srgbClr val="FFFFFF"/>
                </a:solidFill>
              </a:rPr>
              <a:t>They answer the requests by giving its IP address as the default gateway to the client.</a:t>
            </a:r>
          </a:p>
          <a:p>
            <a:r>
              <a:rPr lang="en-US" sz="2000">
                <a:solidFill>
                  <a:srgbClr val="FFFFFF"/>
                </a:solidFill>
              </a:rPr>
              <a:t>This makes the attacker a man in the middle. </a:t>
            </a:r>
          </a:p>
        </p:txBody>
      </p:sp>
    </p:spTree>
    <p:extLst>
      <p:ext uri="{BB962C8B-B14F-4D97-AF65-F5344CB8AC3E}">
        <p14:creationId xmlns:p14="http://schemas.microsoft.com/office/powerpoint/2010/main" val="42170596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1B97D3-D8AF-4FBB-B609-D811DBCF2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516804"/>
            <a:ext cx="6594189" cy="162521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DHCP Spoofing Prevention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36D30126-6314-4A93-B27E-5C66CF78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9184" y="2432305"/>
            <a:ext cx="7056669" cy="4102852"/>
          </a:xfrm>
          <a:prstGeom prst="rect">
            <a:avLst/>
          </a:prstGeom>
          <a:solidFill>
            <a:srgbClr val="7F7F7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2" descr="Understanding DHCP Snooping and Basic Configurations : Cisco, Juniper and  Huawei - Route XP Private Network Services">
            <a:extLst>
              <a:ext uri="{FF2B5EF4-FFF2-40B4-BE49-F238E27FC236}">
                <a16:creationId xmlns:a16="http://schemas.microsoft.com/office/drawing/2014/main" id="{03BEA04D-0EB3-4A16-B33A-AD5F4E0B1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31562" y="2481070"/>
            <a:ext cx="2996217" cy="3866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8BDD03-EC1D-4392-A965-368049A4D3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Configure DHCP snooping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Trust a specified port for all DHCP replies.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If DHCP reply message was received on any port other than the trusted one the new port will shut down.</a:t>
            </a:r>
          </a:p>
        </p:txBody>
      </p:sp>
    </p:spTree>
    <p:extLst>
      <p:ext uri="{BB962C8B-B14F-4D97-AF65-F5344CB8AC3E}">
        <p14:creationId xmlns:p14="http://schemas.microsoft.com/office/powerpoint/2010/main" val="3377927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4781A1-2D28-44E4-AF93-D4FAC5F4D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US" sz="3800">
                <a:solidFill>
                  <a:srgbClr val="FFFFFF"/>
                </a:solidFill>
              </a:rPr>
              <a:t>VLAN Hopping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1C042-5B5D-4D2B-B829-2C10622F5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US" sz="2600"/>
              <a:t>This type of attack is when a station is able to access VLAN other than its own which can be done through two different ways.</a:t>
            </a:r>
          </a:p>
          <a:p>
            <a:pPr lvl="1"/>
            <a:r>
              <a:rPr lang="en-US" sz="2600"/>
              <a:t>Switch Spoofing: A pc will claim to establish a trunk link between itself and the switch and gain all the VLAN information.</a:t>
            </a:r>
          </a:p>
          <a:p>
            <a:pPr lvl="1"/>
            <a:r>
              <a:rPr lang="en-US" sz="2600"/>
              <a:t>802.1q Double Tagging: The attacker double tags the frame with the native VLAN on its trunk list and the second tag is for the destined victim VLAN.</a:t>
            </a:r>
          </a:p>
        </p:txBody>
      </p:sp>
    </p:spTree>
    <p:extLst>
      <p:ext uri="{BB962C8B-B14F-4D97-AF65-F5344CB8AC3E}">
        <p14:creationId xmlns:p14="http://schemas.microsoft.com/office/powerpoint/2010/main" val="7514994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DACB2E-EBF3-4568-BD53-429C18880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US" sz="3800">
                <a:solidFill>
                  <a:srgbClr val="FFFFFF"/>
                </a:solidFill>
              </a:rPr>
              <a:t>VLAN Hopping Prevention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064D9-3BD1-4C8B-95D6-B9486225D0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US" sz="2400"/>
              <a:t>Solution for Switch Spoofing</a:t>
            </a:r>
          </a:p>
          <a:p>
            <a:pPr lvl="1"/>
            <a:r>
              <a:rPr lang="en-US"/>
              <a:t>Disable </a:t>
            </a:r>
            <a:r>
              <a:rPr lang="en-US" dirty="0"/>
              <a:t>the DTP messages on trunk ports and avoid the switch defaults regarding trunk links and hardcode the ports.</a:t>
            </a:r>
          </a:p>
          <a:p>
            <a:pPr lvl="1"/>
            <a:r>
              <a:rPr lang="en-US" dirty="0"/>
              <a:t>Configure all the ports that should connect to the end stations as access and assign them to an unused VLAN and shut them down.</a:t>
            </a:r>
          </a:p>
          <a:p>
            <a:r>
              <a:rPr lang="en-US" sz="2400"/>
              <a:t>Solution to 802.1q Double Tagging</a:t>
            </a:r>
          </a:p>
          <a:p>
            <a:pPr lvl="1"/>
            <a:r>
              <a:rPr lang="en-US"/>
              <a:t>Use </a:t>
            </a:r>
            <a:r>
              <a:rPr lang="en-US" dirty="0"/>
              <a:t>the same solutions of the switch spoofing.</a:t>
            </a:r>
          </a:p>
          <a:p>
            <a:pPr lvl="1"/>
            <a:r>
              <a:rPr lang="en-US" dirty="0"/>
              <a:t>Configure VACL (VLAN Access Control List)</a:t>
            </a:r>
          </a:p>
          <a:p>
            <a:pPr lvl="1"/>
            <a:r>
              <a:rPr lang="en-US" dirty="0"/>
              <a:t>Private VLAN allow the division of VLANs into secondary VLANs making port isolation possible.</a:t>
            </a:r>
          </a:p>
        </p:txBody>
      </p:sp>
    </p:spTree>
    <p:extLst>
      <p:ext uri="{BB962C8B-B14F-4D97-AF65-F5344CB8AC3E}">
        <p14:creationId xmlns:p14="http://schemas.microsoft.com/office/powerpoint/2010/main" val="28767754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8" y="450221"/>
            <a:ext cx="4402377" cy="3918123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34476A-434B-4F31-AC6D-CCD668117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700" y="762000"/>
            <a:ext cx="3759200" cy="3340100"/>
          </a:xfrm>
        </p:spPr>
        <p:txBody>
          <a:bodyPr>
            <a:normAutofit/>
          </a:bodyPr>
          <a:lstStyle/>
          <a:p>
            <a:r>
              <a:rPr lang="en-US" sz="4100">
                <a:solidFill>
                  <a:srgbClr val="FFFFFF"/>
                </a:solidFill>
              </a:rPr>
              <a:t>Implementations</a:t>
            </a:r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48949" y="450221"/>
            <a:ext cx="2115455" cy="1898903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F218A6E-A365-45D3-80AE-344CE8561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48949" y="2502049"/>
            <a:ext cx="2115455" cy="1866295"/>
          </a:xfrm>
          <a:prstGeom prst="rect">
            <a:avLst/>
          </a:prstGeom>
          <a:solidFill>
            <a:srgbClr val="7F7F7F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 descr="Computer">
            <a:extLst>
              <a:ext uri="{FF2B5EF4-FFF2-40B4-BE49-F238E27FC236}">
                <a16:creationId xmlns:a16="http://schemas.microsoft.com/office/drawing/2014/main" id="{C823A016-5C2B-4873-B250-9489C56ACC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82310" y="2606351"/>
            <a:ext cx="1645297" cy="164529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1" y="4521269"/>
            <a:ext cx="6697525" cy="1877811"/>
          </a:xfrm>
          <a:prstGeom prst="rect">
            <a:avLst/>
          </a:pr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11418" y="450221"/>
            <a:ext cx="4421661" cy="5948858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9388E7-9A8C-4E4C-A0CD-36AFBE99AC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8103" y="795548"/>
            <a:ext cx="3759198" cy="5275603"/>
          </a:xfrm>
        </p:spPr>
        <p:txBody>
          <a:bodyPr anchor="ctr">
            <a:normAutofit/>
          </a:bodyPr>
          <a:lstStyle/>
          <a:p>
            <a:r>
              <a:rPr lang="en-US" sz="2000"/>
              <a:t>MAC Spoofing</a:t>
            </a:r>
          </a:p>
          <a:p>
            <a:r>
              <a:rPr lang="en-US" sz="2000"/>
              <a:t>ARP Spoofing</a:t>
            </a:r>
          </a:p>
          <a:p>
            <a:r>
              <a:rPr lang="en-US" sz="2000"/>
              <a:t>DNS Spoofing</a:t>
            </a:r>
          </a:p>
        </p:txBody>
      </p:sp>
    </p:spTree>
    <p:extLst>
      <p:ext uri="{BB962C8B-B14F-4D97-AF65-F5344CB8AC3E}">
        <p14:creationId xmlns:p14="http://schemas.microsoft.com/office/powerpoint/2010/main" val="7876649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8ACA8A-69B3-4383-AC75-BDF40646E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US" sz="3800">
                <a:solidFill>
                  <a:srgbClr val="FFFFFF"/>
                </a:solidFill>
              </a:rPr>
              <a:t>Sources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12D39C-13F4-4D0E-B6DC-51F5C6563E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US" sz="2600">
                <a:hlinkClick r:id="rId2"/>
              </a:rPr>
              <a:t>https://www.cisco.com/c/dam/en_us/training-events/le31/le46/cln/promo/share_the_wealth_contest/finalists/Hany_EL_Mokadem_Switch_Attacks_and_Countermeasures.pdf</a:t>
            </a:r>
            <a:endParaRPr lang="en-US" sz="2600"/>
          </a:p>
          <a:p>
            <a:r>
              <a:rPr lang="en-US" sz="2600">
                <a:hlinkClick r:id="rId3"/>
              </a:rPr>
              <a:t>https://digitalfortresslk.wordpress.com/2018/03/22/common-attack-types-on-switches/</a:t>
            </a:r>
            <a:endParaRPr lang="en-US" sz="2600"/>
          </a:p>
          <a:p>
            <a:r>
              <a:rPr lang="en-US" sz="2600">
                <a:hlinkClick r:id="rId4"/>
              </a:rPr>
              <a:t>https://www.cloudflare.com/learning/network-layer/what-is-a-network-switch/</a:t>
            </a:r>
            <a:endParaRPr lang="en-US" sz="2600"/>
          </a:p>
          <a:p>
            <a:r>
              <a:rPr lang="en-US" sz="2600">
                <a:hlinkClick r:id="rId5"/>
              </a:rPr>
              <a:t>https://www.cisco.com/c/en/us/solutions/small-business/resource-center/networking/network-switch-how.html</a:t>
            </a:r>
            <a:endParaRPr lang="en-US" sz="2600"/>
          </a:p>
          <a:p>
            <a:endParaRPr lang="en-US" sz="2600"/>
          </a:p>
        </p:txBody>
      </p:sp>
    </p:spTree>
    <p:extLst>
      <p:ext uri="{BB962C8B-B14F-4D97-AF65-F5344CB8AC3E}">
        <p14:creationId xmlns:p14="http://schemas.microsoft.com/office/powerpoint/2010/main" val="4264344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0F70A7-0E9A-4708-99E0-5A8B61200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516804"/>
            <a:ext cx="6594189" cy="162521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What are network switches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6D30126-6314-4A93-B27E-5C66CF78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9184" y="2432305"/>
            <a:ext cx="7056669" cy="4102852"/>
          </a:xfrm>
          <a:prstGeom prst="rect">
            <a:avLst/>
          </a:prstGeom>
          <a:solidFill>
            <a:srgbClr val="7F7F7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86C765-1CB0-4B23-85BD-988BBAC291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44" y="3348696"/>
            <a:ext cx="6579910" cy="227006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9F5DD-81C4-47D8-A023-81C093D22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A network switch connects devices within a network usually using LANs to forward data packets to and from those devices.</a:t>
            </a:r>
          </a:p>
          <a:p>
            <a:r>
              <a:rPr lang="en-US" sz="2000">
                <a:solidFill>
                  <a:srgbClr val="FFFFFF"/>
                </a:solidFill>
              </a:rPr>
              <a:t>A switch only sends data to a single device it is intended for which could be another switch, a router, or a computer.</a:t>
            </a:r>
          </a:p>
          <a:p>
            <a:endParaRPr lang="en-US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56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4660E-10BF-4799-AAB7-BAF2EA9DD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516804"/>
            <a:ext cx="6594189" cy="162521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Different types of network switches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6D30126-6314-4A93-B27E-5C66CF78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9184" y="2432305"/>
            <a:ext cx="7056669" cy="4102852"/>
          </a:xfrm>
          <a:prstGeom prst="rect">
            <a:avLst/>
          </a:prstGeom>
          <a:solidFill>
            <a:srgbClr val="7F7F7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A5512A6D-92BE-4371-9186-6113852816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759" y="2660287"/>
            <a:ext cx="5863879" cy="364688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8DDEC-9E8B-49CE-8B08-3D1AE4279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sz="1700">
                <a:solidFill>
                  <a:srgbClr val="FFFFFF"/>
                </a:solidFill>
              </a:rPr>
              <a:t>Managed switches</a:t>
            </a:r>
          </a:p>
          <a:p>
            <a:pPr lvl="1"/>
            <a:r>
              <a:rPr lang="en-US" sz="1700">
                <a:solidFill>
                  <a:srgbClr val="FFFFFF"/>
                </a:solidFill>
              </a:rPr>
              <a:t>Give you greater security and more features/flexibility because you can configure them to custom-fit a network giving greater control and better protection to your network.</a:t>
            </a:r>
          </a:p>
          <a:p>
            <a:r>
              <a:rPr lang="en-US" sz="1700">
                <a:solidFill>
                  <a:srgbClr val="FFFFFF"/>
                </a:solidFill>
              </a:rPr>
              <a:t>Unmanaged switches</a:t>
            </a:r>
          </a:p>
          <a:p>
            <a:pPr lvl="1"/>
            <a:r>
              <a:rPr lang="en-US" sz="1700">
                <a:solidFill>
                  <a:srgbClr val="FFFFFF"/>
                </a:solidFill>
              </a:rPr>
              <a:t>Designed to be plug and play. There is no configuring required and typically used for basic connectivity. They are often used in home networks or wherever a few more ethernet ports are needed such as an office or a lab.</a:t>
            </a:r>
          </a:p>
        </p:txBody>
      </p:sp>
    </p:spTree>
    <p:extLst>
      <p:ext uri="{BB962C8B-B14F-4D97-AF65-F5344CB8AC3E}">
        <p14:creationId xmlns:p14="http://schemas.microsoft.com/office/powerpoint/2010/main" val="1370655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130E11-50DB-46FB-A608-F55AB687A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US" sz="3800">
                <a:solidFill>
                  <a:srgbClr val="FFFFFF"/>
                </a:solidFill>
              </a:rPr>
              <a:t>How network switches work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370F3-B58D-493D-9DA5-780F99C714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US" sz="2600"/>
              <a:t>Switches are key implementations within a network they connect multiple devices in the network together. </a:t>
            </a:r>
          </a:p>
          <a:p>
            <a:r>
              <a:rPr lang="en-US" sz="2600"/>
              <a:t>They are usually found within the second layer (link layer)</a:t>
            </a:r>
          </a:p>
          <a:p>
            <a:r>
              <a:rPr lang="en-US" sz="2600"/>
              <a:t>Switches can determine how to send specific data to specific devices by using MAC addresses.</a:t>
            </a:r>
          </a:p>
          <a:p>
            <a:r>
              <a:rPr lang="en-US" sz="2600"/>
              <a:t>Switches within the network are linked to devices using ethernet cables.</a:t>
            </a:r>
          </a:p>
          <a:p>
            <a:r>
              <a:rPr lang="en-US" sz="2600"/>
              <a:t>Switches also use packet segmentation in order to reduce collisions.</a:t>
            </a:r>
          </a:p>
        </p:txBody>
      </p:sp>
    </p:spTree>
    <p:extLst>
      <p:ext uri="{BB962C8B-B14F-4D97-AF65-F5344CB8AC3E}">
        <p14:creationId xmlns:p14="http://schemas.microsoft.com/office/powerpoint/2010/main" val="4285590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D733B9-259C-497B-B63E-BC8DC1F18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US" sz="3800">
                <a:solidFill>
                  <a:srgbClr val="FFFFFF"/>
                </a:solidFill>
              </a:rPr>
              <a:t>Attacks on switches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2852A-255D-471E-8345-A1DF056E85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US" sz="2600"/>
              <a:t>There are many different types of attacks within network switches since their security measures differ between the different switches (unmanaged and managed).</a:t>
            </a:r>
          </a:p>
          <a:p>
            <a:r>
              <a:rPr lang="en-US" sz="2600"/>
              <a:t>The different attacks that take place on network switches on a regular basis are.</a:t>
            </a:r>
          </a:p>
          <a:p>
            <a:pPr lvl="1"/>
            <a:r>
              <a:rPr lang="en-US" sz="2600"/>
              <a:t>ARP Spoofing</a:t>
            </a:r>
          </a:p>
          <a:p>
            <a:pPr lvl="1"/>
            <a:r>
              <a:rPr lang="en-US" sz="2600"/>
              <a:t>MAC Flooding</a:t>
            </a:r>
          </a:p>
          <a:p>
            <a:pPr lvl="1"/>
            <a:r>
              <a:rPr lang="en-US" sz="2600"/>
              <a:t>DHCP Server Spoofing</a:t>
            </a:r>
          </a:p>
          <a:p>
            <a:pPr lvl="1"/>
            <a:r>
              <a:rPr lang="en-US" sz="2600"/>
              <a:t>MAC Spoofing</a:t>
            </a:r>
          </a:p>
          <a:p>
            <a:pPr lvl="1"/>
            <a:r>
              <a:rPr lang="en-US" sz="2600"/>
              <a:t>VLAN Spoofing</a:t>
            </a:r>
          </a:p>
          <a:p>
            <a:pPr lvl="1"/>
            <a:endParaRPr lang="en-US" sz="2600"/>
          </a:p>
          <a:p>
            <a:pPr lvl="1"/>
            <a:endParaRPr lang="en-US" sz="2600"/>
          </a:p>
        </p:txBody>
      </p:sp>
    </p:spTree>
    <p:extLst>
      <p:ext uri="{BB962C8B-B14F-4D97-AF65-F5344CB8AC3E}">
        <p14:creationId xmlns:p14="http://schemas.microsoft.com/office/powerpoint/2010/main" val="844581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7C43BD-BAF8-4B7E-AA6F-B2EE41C6B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516804"/>
            <a:ext cx="6594189" cy="162521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ARP Spoofing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6D30126-6314-4A93-B27E-5C66CF78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9184" y="2432305"/>
            <a:ext cx="7056669" cy="4102852"/>
          </a:xfrm>
          <a:prstGeom prst="rect">
            <a:avLst/>
          </a:prstGeom>
          <a:solidFill>
            <a:srgbClr val="7F7F7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Everything You Need to Know About ARP Spoofing - Hashed Out by The SSL  Store™">
            <a:extLst>
              <a:ext uri="{FF2B5EF4-FFF2-40B4-BE49-F238E27FC236}">
                <a16:creationId xmlns:a16="http://schemas.microsoft.com/office/drawing/2014/main" id="{45678E59-0323-4DB7-B958-4037E2299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6744" y="2682480"/>
            <a:ext cx="6579910" cy="360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D1DB5-05BE-4381-964D-FBFFE5D35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With ARP spoofing the attacker sniffs and listens for ARP requests and answers them.</a:t>
            </a:r>
          </a:p>
          <a:p>
            <a:r>
              <a:rPr lang="en-US" sz="2000">
                <a:solidFill>
                  <a:srgbClr val="FFFFFF"/>
                </a:solidFill>
              </a:rPr>
              <a:t>They answer the requests by giving its IP address as the default gateway to the client.</a:t>
            </a:r>
          </a:p>
          <a:p>
            <a:r>
              <a:rPr lang="en-US" sz="2000">
                <a:solidFill>
                  <a:srgbClr val="FFFFFF"/>
                </a:solidFill>
              </a:rPr>
              <a:t>This makes the attacker a man in the middle. </a:t>
            </a:r>
          </a:p>
          <a:p>
            <a:pPr marL="0" indent="0">
              <a:buNone/>
            </a:pPr>
            <a:endParaRPr lang="en-US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6898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1E091A-2F9E-4ACF-A3CD-9AD3CC862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US" sz="3800">
                <a:solidFill>
                  <a:srgbClr val="FFFFFF"/>
                </a:solidFill>
              </a:rPr>
              <a:t>ARP Spoofing Prevention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5A7C8A-689C-4FF2-962B-2CAB96928E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US" sz="2600"/>
              <a:t>Small simple solution to prevent ARP Spoofing.</a:t>
            </a:r>
          </a:p>
          <a:p>
            <a:r>
              <a:rPr lang="en-US" sz="2600"/>
              <a:t>Enable Dynamic ARP Inspection(DAI)</a:t>
            </a:r>
          </a:p>
          <a:p>
            <a:r>
              <a:rPr lang="en-US" sz="2600"/>
              <a:t>This is a security feature that verifies ARP requests and responses in a network.</a:t>
            </a:r>
          </a:p>
        </p:txBody>
      </p:sp>
    </p:spTree>
    <p:extLst>
      <p:ext uri="{BB962C8B-B14F-4D97-AF65-F5344CB8AC3E}">
        <p14:creationId xmlns:p14="http://schemas.microsoft.com/office/powerpoint/2010/main" val="1593416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A033ED-5EC5-4059-8E68-4E753A494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516804"/>
            <a:ext cx="6594189" cy="162521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MAC Flooding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6D30126-6314-4A93-B27E-5C66CF78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9184" y="2432305"/>
            <a:ext cx="7056669" cy="4102852"/>
          </a:xfrm>
          <a:prstGeom prst="rect">
            <a:avLst/>
          </a:prstGeom>
          <a:solidFill>
            <a:srgbClr val="7F7F7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CCNP 3 Minimizing Service Loss and Data Theft in a Campus Network -  Teknologisk videncenter">
            <a:extLst>
              <a:ext uri="{FF2B5EF4-FFF2-40B4-BE49-F238E27FC236}">
                <a16:creationId xmlns:a16="http://schemas.microsoft.com/office/drawing/2014/main" id="{3A4BB65D-2358-438B-995C-BDE5F69E79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55301" y="2660287"/>
            <a:ext cx="5402795" cy="3646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4E358-6153-4E3E-98BD-1A2866B371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The attacker floods the Content Addressable Memory(CAM) table with MAC addresses more than the switch can store.</a:t>
            </a:r>
          </a:p>
          <a:p>
            <a:r>
              <a:rPr lang="en-US" sz="2000">
                <a:solidFill>
                  <a:srgbClr val="FFFFFF"/>
                </a:solidFill>
              </a:rPr>
              <a:t>This leads to the switch to begin operating as a hub.</a:t>
            </a:r>
          </a:p>
          <a:p>
            <a:r>
              <a:rPr lang="en-US" sz="2000">
                <a:solidFill>
                  <a:srgbClr val="FFFFFF"/>
                </a:solidFill>
              </a:rPr>
              <a:t>This gives the attacker the opportunity to sniff all traffic on the segment.</a:t>
            </a:r>
          </a:p>
          <a:p>
            <a:endParaRPr lang="en-US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671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ACC4A-28E3-4360-BBE0-C2C810E4B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US" sz="3800">
                <a:solidFill>
                  <a:srgbClr val="FFFFFF"/>
                </a:solidFill>
              </a:rPr>
              <a:t>MAC Flooding Prevention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2707F-4F88-4084-829F-FAEDE4FB9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US" sz="2600"/>
              <a:t> Method One: Configure network switch port security.</a:t>
            </a:r>
          </a:p>
          <a:p>
            <a:pPr lvl="1"/>
            <a:r>
              <a:rPr lang="en-US" sz="2600"/>
              <a:t>This involves limiting the number of MACs allowed through the port and can also specify what are the allowed MACs.</a:t>
            </a:r>
          </a:p>
          <a:p>
            <a:r>
              <a:rPr lang="en-US" sz="2600"/>
              <a:t>Method Two: Port Based Authentication.</a:t>
            </a:r>
          </a:p>
          <a:p>
            <a:pPr lvl="1"/>
            <a:r>
              <a:rPr lang="en-US" sz="2600"/>
              <a:t>Requires  PC to be authenticated before joining the LAN. This can be combined with port security to allow only authenticated PCs with a specific MAC to join the LAN.</a:t>
            </a:r>
          </a:p>
        </p:txBody>
      </p:sp>
    </p:spTree>
    <p:extLst>
      <p:ext uri="{BB962C8B-B14F-4D97-AF65-F5344CB8AC3E}">
        <p14:creationId xmlns:p14="http://schemas.microsoft.com/office/powerpoint/2010/main" val="42050107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935</Words>
  <Application>Microsoft Office PowerPoint</Application>
  <PresentationFormat>Widescreen</PresentationFormat>
  <Paragraphs>78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Network Switching Security</vt:lpstr>
      <vt:lpstr>What are network switches</vt:lpstr>
      <vt:lpstr>Different types of network switches</vt:lpstr>
      <vt:lpstr>How network switches work</vt:lpstr>
      <vt:lpstr>Attacks on switches</vt:lpstr>
      <vt:lpstr>ARP Spoofing</vt:lpstr>
      <vt:lpstr>ARP Spoofing Prevention</vt:lpstr>
      <vt:lpstr>MAC Flooding</vt:lpstr>
      <vt:lpstr>MAC Flooding Prevention</vt:lpstr>
      <vt:lpstr>MAC Spoofing</vt:lpstr>
      <vt:lpstr>MAC Spoofing Prevention</vt:lpstr>
      <vt:lpstr>DHCP Server Spoofing</vt:lpstr>
      <vt:lpstr>DHCP Spoofing Prevention</vt:lpstr>
      <vt:lpstr>VLAN Hopping</vt:lpstr>
      <vt:lpstr>VLAN Hopping Prevention</vt:lpstr>
      <vt:lpstr>Implementations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 Switching Security</dc:title>
  <dc:creator>Cody Murrer</dc:creator>
  <cp:lastModifiedBy>Cody Murrer</cp:lastModifiedBy>
  <cp:revision>9</cp:revision>
  <dcterms:created xsi:type="dcterms:W3CDTF">2021-11-30T18:07:45Z</dcterms:created>
  <dcterms:modified xsi:type="dcterms:W3CDTF">2021-12-01T03:10:21Z</dcterms:modified>
</cp:coreProperties>
</file>

<file path=docProps/thumbnail.jpeg>
</file>